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8" r:id="rId3"/>
    <p:sldId id="278" r:id="rId4"/>
    <p:sldId id="279" r:id="rId5"/>
    <p:sldId id="280" r:id="rId6"/>
    <p:sldId id="292" r:id="rId7"/>
    <p:sldId id="281" r:id="rId8"/>
    <p:sldId id="282" r:id="rId9"/>
    <p:sldId id="284" r:id="rId10"/>
    <p:sldId id="283" r:id="rId11"/>
    <p:sldId id="285" r:id="rId12"/>
    <p:sldId id="286" r:id="rId13"/>
    <p:sldId id="288" r:id="rId14"/>
    <p:sldId id="289" r:id="rId15"/>
    <p:sldId id="290" r:id="rId16"/>
    <p:sldId id="277" r:id="rId17"/>
  </p:sldIdLst>
  <p:sldSz cx="9144000" cy="6858000" type="screen4x3"/>
  <p:notesSz cx="6858000" cy="9144000"/>
  <p:defaultTextStyle>
    <a:defPPr>
      <a:defRPr lang="es-D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336F6-D7DD-4291-A6DE-4C002731BB02}" type="datetimeFigureOut">
              <a:rPr lang="es-ES" smtClean="0"/>
              <a:pPr/>
              <a:t>26/05/2011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5F322-14A2-4D75-BFD5-8F26EB3A72D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5F322-14A2-4D75-BFD5-8F26EB3A72DA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5F322-14A2-4D75-BFD5-8F26EB3A72DA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4F26CE-A5EC-4231-BC99-CA59985DA494}" type="datetimeFigureOut">
              <a:rPr lang="es-DO" smtClean="0"/>
              <a:pPr/>
              <a:t>26/05/2011</a:t>
            </a:fld>
            <a:endParaRPr lang="es-D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F681D6-145E-4679-A884-36F094B4B22D}" type="slidenum">
              <a:rPr lang="es-DO" smtClean="0"/>
              <a:pPr/>
              <a:t>‹Nº›</a:t>
            </a:fld>
            <a:endParaRPr lang="es-DO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D:\New Folder\fotos- jose\DSC011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143248"/>
            <a:ext cx="3571900" cy="2676052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857224" y="571480"/>
            <a:ext cx="7358114" cy="22145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dirty="0"/>
          </a:p>
        </p:txBody>
      </p:sp>
      <p:pic>
        <p:nvPicPr>
          <p:cNvPr id="5" name="3 Imagen" descr="logo Ministerio Educación.jpg"/>
          <p:cNvPicPr/>
          <p:nvPr/>
        </p:nvPicPr>
        <p:blipFill>
          <a:blip r:embed="rId4" cstate="print"/>
          <a:srcRect l="29201" t="52414" b="5517"/>
          <a:stretch>
            <a:fillRect/>
          </a:stretch>
        </p:blipFill>
        <p:spPr>
          <a:xfrm>
            <a:off x="3286116" y="1142984"/>
            <a:ext cx="2714644" cy="500066"/>
          </a:xfrm>
          <a:prstGeom prst="rect">
            <a:avLst/>
          </a:prstGeom>
        </p:spPr>
      </p:pic>
      <p:pic>
        <p:nvPicPr>
          <p:cNvPr id="4" name="3 Imagen" descr="ESCUDO NACIONAL 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428604"/>
            <a:ext cx="78581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3"/>
          <p:cNvSpPr txBox="1"/>
          <p:nvPr/>
        </p:nvSpPr>
        <p:spPr>
          <a:xfrm>
            <a:off x="1928794" y="1733124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</a:rPr>
              <a:t>Dirección</a:t>
            </a:r>
            <a:r>
              <a:rPr lang="en-US" sz="1600" b="1" dirty="0" smtClean="0">
                <a:solidFill>
                  <a:schemeClr val="bg1"/>
                </a:solidFill>
              </a:rPr>
              <a:t> General de Educación de </a:t>
            </a:r>
            <a:r>
              <a:rPr lang="en-US" sz="1600" b="1" dirty="0" err="1" smtClean="0">
                <a:solidFill>
                  <a:schemeClr val="bg1"/>
                </a:solidFill>
              </a:rPr>
              <a:t>Adultos</a:t>
            </a:r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endParaRPr lang="en-US" sz="1200" b="1" i="1" dirty="0">
              <a:solidFill>
                <a:schemeClr val="bg1"/>
              </a:solidFill>
            </a:endParaRPr>
          </a:p>
        </p:txBody>
      </p:sp>
      <p:pic>
        <p:nvPicPr>
          <p:cNvPr id="7" name="6 Imagen" descr="D:\New Folder\fotos- jose\DSC0115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2428868"/>
            <a:ext cx="3663321" cy="2533177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1" name="10 Imagen" descr="D:\New Folder\fotos- jose\DSC0114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57818" y="4143380"/>
            <a:ext cx="3357586" cy="250033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83020"/>
            <a:ext cx="8229600" cy="4389120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es-CO" dirty="0" smtClean="0"/>
              <a:t>Respaldo institucional para promover los cambios. Reconocimiento por parte de las autoridades del Sistema Educativo de la especificidad de EDPJA. </a:t>
            </a:r>
          </a:p>
          <a:p>
            <a:pPr marL="514350" lvl="0" indent="-514350" algn="just">
              <a:buFont typeface="+mj-lt"/>
              <a:buAutoNum type="arabicPeriod" startAt="3"/>
            </a:pPr>
            <a:endParaRPr lang="es-DO" dirty="0" smtClean="0"/>
          </a:p>
          <a:p>
            <a:pPr marL="514350" lvl="0" indent="-514350" algn="just">
              <a:buFont typeface="+mj-lt"/>
              <a:buAutoNum type="arabicPeriod" startAt="3"/>
            </a:pPr>
            <a:r>
              <a:rPr lang="es-CO" dirty="0" smtClean="0"/>
              <a:t>Liderazgo y reconocimiento social de la EDPJA en el país por parte de diferentes sectores sociales.</a:t>
            </a:r>
          </a:p>
          <a:p>
            <a:pPr marL="514350" lvl="0" indent="-514350" algn="just">
              <a:buFont typeface="+mj-lt"/>
              <a:buAutoNum type="arabicPeriod" startAt="3"/>
            </a:pPr>
            <a:endParaRPr lang="es-DO" dirty="0" smtClean="0"/>
          </a:p>
          <a:p>
            <a:pPr marL="514350" lvl="0" indent="-514350" algn="just">
              <a:buFont typeface="+mj-lt"/>
              <a:buAutoNum type="arabicPeriod" startAt="3"/>
            </a:pPr>
            <a:r>
              <a:rPr lang="es-CO" dirty="0" smtClean="0"/>
              <a:t>Interés de algunas universidades por procesos de formación  de educadores de EDPJA</a:t>
            </a:r>
            <a:endParaRPr lang="es-DO" dirty="0" smtClean="0"/>
          </a:p>
          <a:p>
            <a:pPr algn="just"/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Retos</a:t>
            </a:r>
            <a:r>
              <a:rPr lang="en-US" b="1" dirty="0" smtClean="0"/>
              <a:t> </a:t>
            </a:r>
            <a:r>
              <a:rPr lang="en-US" b="1" dirty="0" err="1" smtClean="0"/>
              <a:t>enfrentados</a:t>
            </a:r>
            <a:r>
              <a:rPr lang="en-US" b="1" dirty="0" smtClean="0"/>
              <a:t>  </a:t>
            </a:r>
            <a:endParaRPr lang="es-D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8912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Ausencia de una oferta curricular de calidad  orientada a vencer la exclusión  y  las condiciones de  pobreza  de la población participante. </a:t>
            </a:r>
            <a:endParaRPr lang="es-DO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s-CO" dirty="0" smtClean="0"/>
              <a:t>La ausencia de una visión integral de la Educación Básica de Adultos y de  la alfabetización como continuo.   </a:t>
            </a:r>
            <a:endParaRPr lang="es-DO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s-CO" dirty="0" smtClean="0"/>
              <a:t>Insuficiente posicionamiento </a:t>
            </a:r>
            <a:r>
              <a:rPr lang="es-CO" dirty="0" smtClean="0"/>
              <a:t>de la EDPJA, </a:t>
            </a:r>
            <a:r>
              <a:rPr lang="es-CO" dirty="0" smtClean="0"/>
              <a:t>al  </a:t>
            </a:r>
            <a:r>
              <a:rPr lang="es-CO" dirty="0" smtClean="0"/>
              <a:t>interior del </a:t>
            </a:r>
            <a:r>
              <a:rPr lang="es-CO" dirty="0" smtClean="0"/>
              <a:t>Sistema </a:t>
            </a:r>
            <a:r>
              <a:rPr lang="es-CO" dirty="0" smtClean="0"/>
              <a:t>Educativo y de la sociedad en general. </a:t>
            </a:r>
            <a:endParaRPr lang="es-DO" dirty="0" smtClean="0"/>
          </a:p>
          <a:p>
            <a:pPr algn="just"/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76342"/>
            <a:ext cx="8229600" cy="5467368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 startAt="4"/>
            </a:pPr>
            <a:r>
              <a:rPr lang="es-CO" dirty="0" smtClean="0"/>
              <a:t>Fortalecimiento </a:t>
            </a:r>
            <a:r>
              <a:rPr lang="es-CO" dirty="0" smtClean="0"/>
              <a:t>institucional de EDPJA, el cual implica: crear condiciones dignas para el aprendizaje de las  personas jóvenes y adultas  y definición de formas de organización y de gestión acorde con las políticas, orientaciones y normativas de la EDPJA.  </a:t>
            </a:r>
            <a:endParaRPr lang="es-DO" dirty="0" smtClean="0"/>
          </a:p>
          <a:p>
            <a:pPr marL="514350" lvl="0" indent="-514350" algn="just">
              <a:buNone/>
            </a:pPr>
            <a:endParaRPr lang="es-DO" dirty="0" smtClean="0"/>
          </a:p>
          <a:p>
            <a:pPr marL="514350" lvl="0" indent="-514350" algn="just">
              <a:buFont typeface="+mj-lt"/>
              <a:buAutoNum type="arabicPeriod" startAt="7"/>
            </a:pPr>
            <a:r>
              <a:rPr lang="es-DO" dirty="0" smtClean="0"/>
              <a:t>Propiciar alianza sostenible entre Estado y la sociedad civil comprometida con la EDPJA.</a:t>
            </a:r>
          </a:p>
          <a:p>
            <a:pPr marL="514350" lvl="0" indent="-514350" algn="just">
              <a:buFont typeface="+mj-lt"/>
              <a:buAutoNum type="arabicPeriod" startAt="7"/>
            </a:pPr>
            <a:endParaRPr lang="es-DO" dirty="0" smtClean="0"/>
          </a:p>
          <a:p>
            <a:pPr marL="514350" lvl="0" indent="-514350" algn="just">
              <a:buFont typeface="+mj-lt"/>
              <a:buAutoNum type="arabicPeriod" startAt="7"/>
            </a:pPr>
            <a:r>
              <a:rPr lang="es-DO" dirty="0" smtClean="0"/>
              <a:t> La necesidad de asumir los acuerdos internacionales como políticas para orientar las  acciones en el ámbito nacional.   </a:t>
            </a:r>
          </a:p>
          <a:p>
            <a:pPr algn="just"/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Próximas</a:t>
            </a:r>
            <a:r>
              <a:rPr lang="en-US" b="1" dirty="0" smtClean="0"/>
              <a:t> </a:t>
            </a:r>
            <a:r>
              <a:rPr lang="en-US" b="1" dirty="0" err="1" smtClean="0"/>
              <a:t>acciones</a:t>
            </a:r>
            <a:r>
              <a:rPr lang="en-US" b="1" dirty="0" smtClean="0"/>
              <a:t> </a:t>
            </a:r>
            <a:r>
              <a:rPr lang="en-US" b="1" dirty="0" err="1" smtClean="0"/>
              <a:t>para</a:t>
            </a:r>
            <a:r>
              <a:rPr lang="en-US" b="1" dirty="0" smtClean="0"/>
              <a:t> </a:t>
            </a:r>
            <a:r>
              <a:rPr lang="en-US" b="1" dirty="0" err="1" smtClean="0"/>
              <a:t>seguir</a:t>
            </a:r>
            <a:r>
              <a:rPr lang="en-US" b="1" dirty="0" smtClean="0"/>
              <a:t> </a:t>
            </a:r>
            <a:r>
              <a:rPr lang="en-US" b="1" dirty="0" err="1" smtClean="0"/>
              <a:t>avanzando</a:t>
            </a:r>
            <a:endParaRPr lang="es-D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Lograr  un Modelo sistémico para la educación de las personas jóvenes y adultas acorde a sus necesidades.</a:t>
            </a:r>
            <a:endParaRPr lang="es-DO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s-CO" dirty="0" smtClean="0"/>
              <a:t>Lograr y profundizar consenso de los actores del Sistema y de la sociedad para implementar  los  cambios que se proponen. </a:t>
            </a:r>
            <a:endParaRPr lang="es-DO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s-CO" dirty="0" smtClean="0"/>
              <a:t>Dotación de marco legal de las propuestas formuladas. </a:t>
            </a:r>
            <a:endParaRPr lang="es-DO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s-CO" dirty="0" smtClean="0"/>
              <a:t>Implementación del referido Modelo una vez aprobado por las instancias correspondientes  </a:t>
            </a:r>
            <a:endParaRPr lang="es-DO" dirty="0" smtClean="0"/>
          </a:p>
          <a:p>
            <a:pPr algn="just"/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 startAt="5"/>
            </a:pPr>
            <a:endParaRPr lang="es-CO" dirty="0" smtClean="0"/>
          </a:p>
          <a:p>
            <a:pPr marL="514350" lvl="0" indent="-514350" algn="just">
              <a:buFont typeface="+mj-lt"/>
              <a:buAutoNum type="arabicPeriod" startAt="5"/>
            </a:pPr>
            <a:endParaRPr lang="es-CO" dirty="0" smtClean="0"/>
          </a:p>
          <a:p>
            <a:pPr marL="514350" lvl="0" indent="-514350" algn="just">
              <a:buFont typeface="+mj-lt"/>
              <a:buAutoNum type="arabicPeriod" startAt="5"/>
            </a:pPr>
            <a:r>
              <a:rPr lang="es-CO" dirty="0" smtClean="0"/>
              <a:t>Formulación y aprobación de un   sistema de evaluación de los aprendizajes propio para EDPJA.</a:t>
            </a:r>
          </a:p>
          <a:p>
            <a:pPr marL="514350" lvl="0" indent="-514350" algn="just">
              <a:buFont typeface="+mj-lt"/>
              <a:buAutoNum type="arabicPeriod" startAt="5"/>
            </a:pPr>
            <a:r>
              <a:rPr lang="es-CO" dirty="0" smtClean="0"/>
              <a:t>Formulación </a:t>
            </a:r>
            <a:r>
              <a:rPr lang="es-CO" dirty="0" smtClean="0"/>
              <a:t>y aprobación de un sistema de gestión específico para EDPJA, </a:t>
            </a:r>
            <a:r>
              <a:rPr lang="es-CO" dirty="0" smtClean="0"/>
              <a:t>coherente con las </a:t>
            </a:r>
            <a:r>
              <a:rPr lang="es-CO" dirty="0" smtClean="0"/>
              <a:t>características  </a:t>
            </a:r>
            <a:r>
              <a:rPr lang="es-CO" dirty="0" smtClean="0"/>
              <a:t>de </a:t>
            </a:r>
            <a:r>
              <a:rPr lang="es-CO" dirty="0" smtClean="0"/>
              <a:t>los </a:t>
            </a:r>
            <a:r>
              <a:rPr lang="es-CO" dirty="0" smtClean="0"/>
              <a:t>participantes y del Modelo.   </a:t>
            </a:r>
            <a:endParaRPr lang="es-D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89120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8"/>
            </a:pPr>
            <a:r>
              <a:rPr lang="es-CO" dirty="0" smtClean="0"/>
              <a:t>Profundizar los procesos de </a:t>
            </a:r>
            <a:r>
              <a:rPr lang="es-CO" dirty="0" smtClean="0"/>
              <a:t>formación. </a:t>
            </a:r>
            <a:r>
              <a:rPr lang="es-CO" dirty="0" smtClean="0"/>
              <a:t>Lograr que los mismos  sean </a:t>
            </a:r>
            <a:r>
              <a:rPr lang="es-CO" dirty="0" smtClean="0"/>
              <a:t>incluyan educadores  de </a:t>
            </a:r>
            <a:r>
              <a:rPr lang="es-CO" dirty="0" smtClean="0"/>
              <a:t>prácticas no </a:t>
            </a:r>
            <a:r>
              <a:rPr lang="es-CO" dirty="0" smtClean="0"/>
              <a:t>formales, </a:t>
            </a:r>
            <a:r>
              <a:rPr lang="es-CO" dirty="0" smtClean="0"/>
              <a:t>en particular de alfabetización. </a:t>
            </a:r>
            <a:endParaRPr lang="es-DO" dirty="0" smtClean="0"/>
          </a:p>
          <a:p>
            <a:pPr marL="514350" lvl="0" indent="-514350" algn="just">
              <a:buFont typeface="+mj-lt"/>
              <a:buAutoNum type="arabicPeriod" startAt="8"/>
            </a:pPr>
            <a:r>
              <a:rPr lang="es-CO" dirty="0" smtClean="0"/>
              <a:t>Garantía de continuidad de las  políticas y procesos.</a:t>
            </a:r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dirty="0" err="1" smtClean="0">
                <a:latin typeface="Comic Sans MS" pitchFamily="66" charset="0"/>
              </a:rPr>
              <a:t>Muchas</a:t>
            </a:r>
            <a:r>
              <a:rPr lang="en-US" sz="8000" dirty="0" smtClean="0">
                <a:latin typeface="Comic Sans MS" pitchFamily="66" charset="0"/>
              </a:rPr>
              <a:t> Gracias</a:t>
            </a:r>
            <a:r>
              <a:rPr lang="es-DO" sz="8000" dirty="0" smtClean="0"/>
              <a:t> </a:t>
            </a:r>
            <a:endParaRPr lang="es-DO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dondear rectángulo de esquina sencilla"/>
          <p:cNvSpPr/>
          <p:nvPr/>
        </p:nvSpPr>
        <p:spPr>
          <a:xfrm>
            <a:off x="1142976" y="2357430"/>
            <a:ext cx="7358114" cy="3143272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10" name="1 Título"/>
          <p:cNvSpPr>
            <a:spLocks noGrp="1"/>
          </p:cNvSpPr>
          <p:nvPr>
            <p:ph type="ctrTitle"/>
          </p:nvPr>
        </p:nvSpPr>
        <p:spPr>
          <a:xfrm>
            <a:off x="1142976" y="3643314"/>
            <a:ext cx="7358114" cy="1928826"/>
          </a:xfr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DO" sz="3600" cap="none" dirty="0" smtClean="0">
                <a:solidFill>
                  <a:schemeClr val="bg1"/>
                </a:solidFill>
                <a:effectLst/>
                <a:latin typeface="Forte" pitchFamily="66" charset="0"/>
                <a:cs typeface="Arial" pitchFamily="34" charset="0"/>
              </a:rPr>
              <a:t/>
            </a:r>
            <a:br>
              <a:rPr lang="es-DO" sz="3600" cap="none" dirty="0" smtClean="0">
                <a:solidFill>
                  <a:schemeClr val="bg1"/>
                </a:solidFill>
                <a:effectLst/>
                <a:latin typeface="Forte" pitchFamily="66" charset="0"/>
                <a:cs typeface="Arial" pitchFamily="34" charset="0"/>
              </a:rPr>
            </a:br>
            <a:r>
              <a:rPr lang="es-DO" sz="3600" cap="none" dirty="0" smtClean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  <a:t/>
            </a:r>
            <a:br>
              <a:rPr lang="es-DO" sz="3600" cap="none" dirty="0" smtClean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</a:br>
            <a:r>
              <a:rPr lang="es-DO" sz="3600" cap="none" dirty="0" smtClean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  <a:t/>
            </a:r>
            <a:br>
              <a:rPr lang="es-DO" sz="3600" cap="none" dirty="0" smtClean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</a:br>
            <a:r>
              <a:rPr lang="es-DO" sz="3600" cap="none" dirty="0" smtClean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  <a:t/>
            </a:r>
            <a:br>
              <a:rPr lang="es-DO" sz="3600" cap="none" dirty="0" smtClean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</a:br>
            <a:r>
              <a:rPr lang="es-DO" sz="3600" cap="none" dirty="0" smtClean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  <a:t/>
            </a:r>
            <a:br>
              <a:rPr lang="es-DO" sz="3600" cap="none" dirty="0" smtClean="0">
                <a:solidFill>
                  <a:schemeClr val="bg1"/>
                </a:solidFill>
                <a:latin typeface="Forte" pitchFamily="66" charset="0"/>
                <a:cs typeface="Arial" pitchFamily="34" charset="0"/>
              </a:rPr>
            </a:br>
            <a:r>
              <a:rPr lang="es-CO" sz="3600" dirty="0" smtClean="0">
                <a:latin typeface="Bauhaus 93" pitchFamily="82" charset="0"/>
              </a:rPr>
              <a:t>SEGUIMIENTO  CONFINTEA </a:t>
            </a:r>
            <a:r>
              <a:rPr lang="es-CO" sz="3600" dirty="0" smtClean="0">
                <a:latin typeface="Bauhaus 93" pitchFamily="82" charset="0"/>
              </a:rPr>
              <a:t>.  </a:t>
            </a:r>
            <a:r>
              <a:rPr lang="es-CO" sz="3600" dirty="0" smtClean="0">
                <a:latin typeface="Bauhaus 93" pitchFamily="82" charset="0"/>
              </a:rPr>
              <a:t/>
            </a:r>
            <a:br>
              <a:rPr lang="es-CO" sz="3600" dirty="0" smtClean="0">
                <a:latin typeface="Bauhaus 93" pitchFamily="82" charset="0"/>
              </a:rPr>
            </a:br>
            <a:r>
              <a:rPr lang="es-CO" sz="3600" dirty="0" smtClean="0">
                <a:latin typeface="Bauhaus 93" pitchFamily="82" charset="0"/>
              </a:rPr>
              <a:t>QUÉ HA PASADO EN EL PERIODO 2010/2011 </a:t>
            </a:r>
            <a:br>
              <a:rPr lang="es-CO" sz="3600" dirty="0" smtClean="0">
                <a:latin typeface="Bauhaus 93" pitchFamily="82" charset="0"/>
              </a:rPr>
            </a:br>
            <a:r>
              <a:rPr lang="es-CO" sz="3600" dirty="0" smtClean="0"/>
              <a:t> República Dominicana, Mayo 2011.</a:t>
            </a:r>
            <a:r>
              <a:rPr lang="es-DO" sz="3600" dirty="0" smtClean="0"/>
              <a:t/>
            </a:r>
            <a:br>
              <a:rPr lang="es-DO" sz="3600" dirty="0" smtClean="0"/>
            </a:br>
            <a:endParaRPr lang="es-DO" sz="360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89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PANEL: </a:t>
            </a:r>
            <a:br>
              <a:rPr lang="es-CO" b="1" dirty="0" smtClean="0"/>
            </a:br>
            <a:r>
              <a:rPr lang="es-CO" b="1" dirty="0" smtClean="0"/>
              <a:t>PARTICIPACIÓN, INCLUSIÓN Y EQUIDAD</a:t>
            </a:r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b="1" dirty="0" smtClean="0"/>
              <a:t/>
            </a:r>
            <a:br>
              <a:rPr lang="es-CO" b="1" dirty="0" smtClean="0"/>
            </a:br>
            <a:r>
              <a:rPr lang="es-CO" b="1" dirty="0" smtClean="0"/>
              <a:t/>
            </a:r>
            <a:br>
              <a:rPr lang="es-CO" b="1" dirty="0" smtClean="0"/>
            </a:br>
            <a:r>
              <a:rPr lang="es-CO" b="1" dirty="0" smtClean="0"/>
              <a:t>Avances: </a:t>
            </a:r>
            <a:br>
              <a:rPr lang="es-CO" b="1" dirty="0" smtClean="0"/>
            </a:br>
            <a:r>
              <a:rPr lang="es-CO" b="1" dirty="0" smtClean="0"/>
              <a:t>contexto y puntos de partida. </a:t>
            </a:r>
            <a:endParaRPr lang="es-D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es-CO" dirty="0" smtClean="0"/>
              <a:t>En la  formulación de una propuesta de Modelo educativo flexible, integrador e inclusivo  para responder a las necesidades de la población joven y adulta </a:t>
            </a:r>
            <a:r>
              <a:rPr lang="es-CO" dirty="0" err="1" smtClean="0"/>
              <a:t>excluída</a:t>
            </a:r>
            <a:r>
              <a:rPr lang="es-CO" dirty="0" smtClean="0"/>
              <a:t> </a:t>
            </a:r>
            <a:r>
              <a:rPr lang="es-CO" dirty="0" smtClean="0"/>
              <a:t>en la República </a:t>
            </a:r>
            <a:r>
              <a:rPr lang="es-CO" dirty="0" smtClean="0"/>
              <a:t>Dominicana. 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es-CO" dirty="0" smtClean="0"/>
              <a:t>Un Modelo que facilite la  integración de las personas adultas en procesos de aprendizaje, sean estos   formales y no formales,  sin discriminación,  partiendo de  su  realidad,  de su   ritmo  y condiciones de  aprendizaje  y de las  experiencias  previas. </a:t>
            </a:r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 marL="514350" lvl="0" indent="-514350" algn="just">
              <a:buNone/>
            </a:pPr>
            <a:r>
              <a:rPr lang="es-CO" dirty="0" smtClean="0"/>
              <a:t>3. Proceso de construcción de propuestas  de  cuatro componentes principales para su implementación: </a:t>
            </a:r>
            <a:endParaRPr lang="es-DO" dirty="0" smtClean="0"/>
          </a:p>
          <a:p>
            <a:pPr algn="just"/>
            <a:endParaRPr lang="es-DO" dirty="0" smtClean="0"/>
          </a:p>
          <a:p>
            <a:pPr marL="711200" lvl="0" indent="-273050" algn="just"/>
            <a:r>
              <a:rPr lang="es-CO" b="1" dirty="0" err="1" smtClean="0"/>
              <a:t>Curriculum</a:t>
            </a:r>
            <a:r>
              <a:rPr lang="es-CO" b="1" dirty="0" smtClean="0"/>
              <a:t>  </a:t>
            </a:r>
            <a:r>
              <a:rPr lang="es-CO" dirty="0" smtClean="0"/>
              <a:t>con enfoque de competencias e indicadores de logros como referencia para la evaluación  </a:t>
            </a:r>
            <a:endParaRPr lang="es-DO" dirty="0" smtClean="0"/>
          </a:p>
          <a:p>
            <a:pPr marL="711200" lvl="0" indent="-273050" algn="just"/>
            <a:r>
              <a:rPr lang="es-CO" b="1" dirty="0" smtClean="0"/>
              <a:t>Sistema de  Gestión </a:t>
            </a:r>
            <a:r>
              <a:rPr lang="es-CO" dirty="0" smtClean="0"/>
              <a:t>(organización, planificación, información)</a:t>
            </a:r>
            <a:endParaRPr lang="es-DO" dirty="0" smtClean="0"/>
          </a:p>
          <a:p>
            <a:pPr marL="711200" lvl="0" indent="-273050" algn="just"/>
            <a:r>
              <a:rPr lang="es-CO" b="1" dirty="0" smtClean="0"/>
              <a:t>Sistema de Evaluación </a:t>
            </a:r>
            <a:r>
              <a:rPr lang="es-CO" dirty="0" smtClean="0"/>
              <a:t>de los aprendizajes  y  </a:t>
            </a:r>
            <a:endParaRPr lang="es-DO" dirty="0" smtClean="0"/>
          </a:p>
          <a:p>
            <a:pPr marL="711200" lvl="0" indent="-273050" algn="just"/>
            <a:r>
              <a:rPr lang="es-CO" b="1" dirty="0" smtClean="0"/>
              <a:t>Formación especializada </a:t>
            </a:r>
            <a:r>
              <a:rPr lang="es-CO" dirty="0" smtClean="0"/>
              <a:t>de actores internos del  Ministerio y de la Sociedad Civil.    </a:t>
            </a:r>
            <a:endParaRPr lang="es-DO" dirty="0" smtClean="0"/>
          </a:p>
          <a:p>
            <a:pPr algn="just"/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15341" cy="93978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DO" sz="4000" dirty="0" smtClean="0">
                <a:latin typeface="Berlin Sans FB" pitchFamily="34" charset="0"/>
              </a:rPr>
              <a:t>Componentes del Modelo de EDPJA</a:t>
            </a:r>
            <a:endParaRPr lang="es-DO" sz="4000" dirty="0">
              <a:latin typeface="Berlin Sans FB" pitchFamily="34" charset="0"/>
            </a:endParaRPr>
          </a:p>
        </p:txBody>
      </p:sp>
      <p:sp>
        <p:nvSpPr>
          <p:cNvPr id="9219" name="4 CuadroTexto"/>
          <p:cNvSpPr txBox="1">
            <a:spLocks noChangeArrowheads="1"/>
          </p:cNvSpPr>
          <p:nvPr/>
        </p:nvSpPr>
        <p:spPr bwMode="auto">
          <a:xfrm>
            <a:off x="3429000" y="3143250"/>
            <a:ext cx="2071688" cy="969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DO" sz="1900" b="1"/>
              <a:t>Aprendizaje de las Personas Jóvenes y Adultas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4357688" y="2571750"/>
            <a:ext cx="285750" cy="3571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DO"/>
          </a:p>
        </p:txBody>
      </p:sp>
      <p:sp>
        <p:nvSpPr>
          <p:cNvPr id="7" name="6 CuadroTexto"/>
          <p:cNvSpPr txBox="1"/>
          <p:nvPr/>
        </p:nvSpPr>
        <p:spPr>
          <a:xfrm>
            <a:off x="3429000" y="1500188"/>
            <a:ext cx="2071688" cy="923925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s-DO" dirty="0"/>
          </a:p>
          <a:p>
            <a:pPr algn="ctr">
              <a:defRPr/>
            </a:pPr>
            <a:r>
              <a:rPr lang="es-DO" dirty="0"/>
              <a:t>Curriculum</a:t>
            </a:r>
          </a:p>
          <a:p>
            <a:pPr algn="ctr">
              <a:defRPr/>
            </a:pPr>
            <a:endParaRPr lang="es-DO" dirty="0"/>
          </a:p>
        </p:txBody>
      </p:sp>
      <p:sp>
        <p:nvSpPr>
          <p:cNvPr id="8" name="7 CuadroTexto"/>
          <p:cNvSpPr txBox="1"/>
          <p:nvPr/>
        </p:nvSpPr>
        <p:spPr>
          <a:xfrm>
            <a:off x="714375" y="3143250"/>
            <a:ext cx="2071688" cy="923925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s-DO" dirty="0"/>
          </a:p>
          <a:p>
            <a:pPr algn="ctr">
              <a:defRPr/>
            </a:pPr>
            <a:r>
              <a:rPr lang="es-DO" dirty="0"/>
              <a:t>Evaluación</a:t>
            </a:r>
          </a:p>
          <a:p>
            <a:pPr algn="ctr">
              <a:defRPr/>
            </a:pPr>
            <a:endParaRPr lang="es-DO" dirty="0"/>
          </a:p>
        </p:txBody>
      </p:sp>
      <p:sp>
        <p:nvSpPr>
          <p:cNvPr id="9" name="8 CuadroTexto"/>
          <p:cNvSpPr txBox="1"/>
          <p:nvPr/>
        </p:nvSpPr>
        <p:spPr>
          <a:xfrm>
            <a:off x="3500438" y="4786313"/>
            <a:ext cx="2071687" cy="923925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s-DO" dirty="0"/>
          </a:p>
          <a:p>
            <a:pPr algn="ctr">
              <a:defRPr/>
            </a:pPr>
            <a:r>
              <a:rPr lang="es-DO" dirty="0"/>
              <a:t>Gestión</a:t>
            </a:r>
          </a:p>
          <a:p>
            <a:pPr algn="ctr">
              <a:defRPr/>
            </a:pPr>
            <a:endParaRPr lang="es-DO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43625" y="3143250"/>
            <a:ext cx="2071688" cy="923925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endParaRPr lang="es-DO" dirty="0"/>
          </a:p>
          <a:p>
            <a:pPr algn="ctr">
              <a:defRPr/>
            </a:pPr>
            <a:r>
              <a:rPr lang="es-DO" dirty="0"/>
              <a:t>Formación</a:t>
            </a:r>
          </a:p>
          <a:p>
            <a:pPr algn="ctr">
              <a:defRPr/>
            </a:pPr>
            <a:endParaRPr lang="es-DO" dirty="0"/>
          </a:p>
        </p:txBody>
      </p:sp>
      <p:sp>
        <p:nvSpPr>
          <p:cNvPr id="11" name="10 Flecha derecha"/>
          <p:cNvSpPr/>
          <p:nvPr/>
        </p:nvSpPr>
        <p:spPr>
          <a:xfrm>
            <a:off x="2928938" y="3500438"/>
            <a:ext cx="35718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DO"/>
          </a:p>
        </p:txBody>
      </p:sp>
      <p:sp>
        <p:nvSpPr>
          <p:cNvPr id="12" name="11 Flecha izquierda"/>
          <p:cNvSpPr/>
          <p:nvPr/>
        </p:nvSpPr>
        <p:spPr>
          <a:xfrm>
            <a:off x="5643563" y="3500438"/>
            <a:ext cx="357187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DO"/>
          </a:p>
        </p:txBody>
      </p:sp>
      <p:sp>
        <p:nvSpPr>
          <p:cNvPr id="13" name="12 Flecha abajo"/>
          <p:cNvSpPr/>
          <p:nvPr/>
        </p:nvSpPr>
        <p:spPr>
          <a:xfrm rot="10800000">
            <a:off x="4376738" y="4286250"/>
            <a:ext cx="285750" cy="3571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DO"/>
          </a:p>
        </p:txBody>
      </p:sp>
      <p:sp>
        <p:nvSpPr>
          <p:cNvPr id="16" name="15 Flecha izquierda y arriba"/>
          <p:cNvSpPr/>
          <p:nvPr/>
        </p:nvSpPr>
        <p:spPr>
          <a:xfrm rot="16200000">
            <a:off x="5965032" y="1893094"/>
            <a:ext cx="785812" cy="857250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DO"/>
          </a:p>
        </p:txBody>
      </p:sp>
      <p:sp>
        <p:nvSpPr>
          <p:cNvPr id="17" name="16 Flecha izquierda y arriba"/>
          <p:cNvSpPr/>
          <p:nvPr/>
        </p:nvSpPr>
        <p:spPr>
          <a:xfrm rot="5400000">
            <a:off x="2035968" y="4679157"/>
            <a:ext cx="785813" cy="857250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DO"/>
          </a:p>
        </p:txBody>
      </p:sp>
      <p:sp>
        <p:nvSpPr>
          <p:cNvPr id="18" name="17 Flecha izquierda y arriba"/>
          <p:cNvSpPr/>
          <p:nvPr/>
        </p:nvSpPr>
        <p:spPr>
          <a:xfrm>
            <a:off x="6072188" y="4714875"/>
            <a:ext cx="785812" cy="857250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DO"/>
          </a:p>
        </p:txBody>
      </p:sp>
      <p:sp>
        <p:nvSpPr>
          <p:cNvPr id="19" name="18 Flecha izquierda y arriba"/>
          <p:cNvSpPr/>
          <p:nvPr/>
        </p:nvSpPr>
        <p:spPr>
          <a:xfrm rot="10800000">
            <a:off x="1785938" y="1857375"/>
            <a:ext cx="785812" cy="857250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DO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 startAt="3"/>
            </a:pPr>
            <a:r>
              <a:rPr lang="es-CO" dirty="0" smtClean="0"/>
              <a:t>Conformación de un núcleo crítico especializado  en EDPJA,  en el que participan:   personal técnico nacional, de regionales y distritos educativos, directivos de centros de EDPJA y  docentes. La formación se da mediante tres estrategias prioritarias: </a:t>
            </a:r>
          </a:p>
          <a:p>
            <a:pPr marL="539750" lvl="0" indent="-273050" algn="just"/>
            <a:r>
              <a:rPr lang="es-CO" dirty="0" smtClean="0"/>
              <a:t>Programa de Especialidad/ Maestría </a:t>
            </a:r>
            <a:endParaRPr lang="es-CO" dirty="0" smtClean="0"/>
          </a:p>
          <a:p>
            <a:pPr marL="539750" lvl="0" indent="-273050" algn="just"/>
            <a:r>
              <a:rPr lang="es-CO" dirty="0" smtClean="0"/>
              <a:t>Un </a:t>
            </a:r>
            <a:r>
              <a:rPr lang="es-CO" dirty="0" smtClean="0"/>
              <a:t>diplomado  sobre EDPJA, incluye componente de acompañamiento en  la práctica.  </a:t>
            </a:r>
            <a:r>
              <a:rPr lang="es-CO" dirty="0" smtClean="0"/>
              <a:t>  </a:t>
            </a:r>
            <a:endParaRPr lang="es-DO" dirty="0" smtClean="0"/>
          </a:p>
          <a:p>
            <a:pPr marL="539750" indent="-273050" algn="just"/>
            <a:r>
              <a:rPr lang="es-CO" dirty="0" smtClean="0"/>
              <a:t>Capacitación en terreno de un núcleo cincuenta  docentes de EDPJA  mediante trabajo de </a:t>
            </a:r>
            <a:r>
              <a:rPr lang="es-CO" dirty="0" smtClean="0"/>
              <a:t>pares</a:t>
            </a:r>
          </a:p>
          <a:p>
            <a:pPr marL="539750" indent="-273050" algn="just">
              <a:buNone/>
            </a:pPr>
            <a:endParaRPr lang="es-DO" dirty="0" smtClean="0"/>
          </a:p>
          <a:p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19284"/>
            <a:ext cx="8229600" cy="5395930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4"/>
            </a:pPr>
            <a:r>
              <a:rPr lang="es-CO" dirty="0" smtClean="0"/>
              <a:t>Socialización y construcción de consenso respecto al Modelo flexible de la EDPJA con actores internos del Sistema Educativo y de la Sociedad Civil</a:t>
            </a:r>
            <a:r>
              <a:rPr lang="es-CO" dirty="0" smtClean="0"/>
              <a:t>. Participación  alrededor de 2000 docentes y directivos de  Educación Básica de Adultos. (Financiamiento mediante préstamo del BM y contrapartida nacional) </a:t>
            </a:r>
            <a:r>
              <a:rPr lang="es-CO" dirty="0" smtClean="0"/>
              <a:t>y de 50 organizaciones de la Sociedad Civil. </a:t>
            </a:r>
            <a:endParaRPr lang="es-DO" dirty="0" smtClean="0"/>
          </a:p>
          <a:p>
            <a:pPr marL="514350" lvl="0" indent="-514350" algn="just">
              <a:buFont typeface="+mj-lt"/>
              <a:buAutoNum type="arabicPeriod" startAt="4"/>
            </a:pPr>
            <a:r>
              <a:rPr lang="es-CO" dirty="0" smtClean="0"/>
              <a:t>Empoderamiento de diferentes actores sobre la especificidad de EDPJA,  al interior del Sistema educativo y de la Sociedad en General. </a:t>
            </a:r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DO" b="1" dirty="0" smtClean="0"/>
              <a:t>Condiciones que han facilitado  los avances en EDPJA: </a:t>
            </a:r>
            <a:endParaRPr lang="es-D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algn="just">
              <a:buFont typeface="+mj-lt"/>
              <a:buAutoNum type="arabicPeriod"/>
            </a:pPr>
            <a:r>
              <a:rPr lang="es-CO" dirty="0" smtClean="0"/>
              <a:t>Institucionalidad de la </a:t>
            </a:r>
            <a:r>
              <a:rPr lang="es-CO" dirty="0" smtClean="0"/>
              <a:t>EDPJA en </a:t>
            </a:r>
            <a:r>
              <a:rPr lang="es-CO" dirty="0" smtClean="0"/>
              <a:t>el </a:t>
            </a:r>
            <a:r>
              <a:rPr lang="es-CO" dirty="0" smtClean="0"/>
              <a:t>país: marco </a:t>
            </a:r>
            <a:r>
              <a:rPr lang="es-CO" dirty="0" smtClean="0"/>
              <a:t>jurídico,  desarrollo </a:t>
            </a:r>
            <a:r>
              <a:rPr lang="es-CO" dirty="0" smtClean="0"/>
              <a:t>institucional,  docentes, personal </a:t>
            </a:r>
            <a:r>
              <a:rPr lang="es-CO" dirty="0" smtClean="0"/>
              <a:t>técnico y directivo contratados por el Estado para </a:t>
            </a:r>
            <a:r>
              <a:rPr lang="es-CO" dirty="0" smtClean="0"/>
              <a:t>EDPJA, entre otros. </a:t>
            </a:r>
            <a:endParaRPr lang="es-DO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es-CO" dirty="0" smtClean="0"/>
              <a:t>Claridad política del equipo técnico responsable del  proceso. </a:t>
            </a:r>
            <a:endParaRPr lang="es-DO" dirty="0" smtClean="0"/>
          </a:p>
          <a:p>
            <a:pPr algn="just"/>
            <a:endParaRPr lang="es-D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209</TotalTime>
  <Words>681</Words>
  <Application>Microsoft Office PowerPoint</Application>
  <PresentationFormat>Presentación en pantalla (4:3)</PresentationFormat>
  <Paragraphs>59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Flujo</vt:lpstr>
      <vt:lpstr>Diapositiva 1</vt:lpstr>
      <vt:lpstr>     SEGUIMIENTO  CONFINTEA .   QUÉ HA PASADO EN EL PERIODO 2010/2011   República Dominicana, Mayo 2011. </vt:lpstr>
      <vt:lpstr>PANEL:  PARTICIPACIÓN, INCLUSIÓN Y EQUIDAD</vt:lpstr>
      <vt:lpstr>  Avances:  contexto y puntos de partida. </vt:lpstr>
      <vt:lpstr>Diapositiva 5</vt:lpstr>
      <vt:lpstr>Componentes del Modelo de EDPJA</vt:lpstr>
      <vt:lpstr>Diapositiva 7</vt:lpstr>
      <vt:lpstr>Diapositiva 8</vt:lpstr>
      <vt:lpstr>Condiciones que han facilitado  los avances en EDPJA: </vt:lpstr>
      <vt:lpstr>Diapositiva 10</vt:lpstr>
      <vt:lpstr>Retos enfrentados  </vt:lpstr>
      <vt:lpstr>Diapositiva 12</vt:lpstr>
      <vt:lpstr>Próximas acciones para seguir avanzando</vt:lpstr>
      <vt:lpstr>Diapositiva 14</vt:lpstr>
      <vt:lpstr>Diapositiva 15</vt:lpstr>
      <vt:lpstr>Muchas Gracias </vt:lpstr>
    </vt:vector>
  </TitlesOfParts>
  <Company>Secretaría de Estado de Educación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cleofa.cuesta</dc:creator>
  <cp:lastModifiedBy>NIC</cp:lastModifiedBy>
  <cp:revision>59</cp:revision>
  <dcterms:created xsi:type="dcterms:W3CDTF">2011-05-06T15:04:33Z</dcterms:created>
  <dcterms:modified xsi:type="dcterms:W3CDTF">2011-05-26T13:54:34Z</dcterms:modified>
</cp:coreProperties>
</file>